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26"/>
  </p:notesMasterIdLst>
  <p:handoutMasterIdLst>
    <p:handoutMasterId r:id="rId27"/>
  </p:handoutMasterIdLst>
  <p:sldIdLst>
    <p:sldId id="1779" r:id="rId8"/>
    <p:sldId id="1836" r:id="rId9"/>
    <p:sldId id="1800" r:id="rId10"/>
    <p:sldId id="1955" r:id="rId11"/>
    <p:sldId id="1941" r:id="rId12"/>
    <p:sldId id="1937" r:id="rId13"/>
    <p:sldId id="1956" r:id="rId14"/>
    <p:sldId id="1957" r:id="rId15"/>
    <p:sldId id="1958" r:id="rId16"/>
    <p:sldId id="1959" r:id="rId17"/>
    <p:sldId id="1960" r:id="rId18"/>
    <p:sldId id="1961" r:id="rId19"/>
    <p:sldId id="1962" r:id="rId20"/>
    <p:sldId id="1963" r:id="rId21"/>
    <p:sldId id="1964" r:id="rId22"/>
    <p:sldId id="1965" r:id="rId23"/>
    <p:sldId id="1966" r:id="rId24"/>
    <p:sldId id="680" r:id="rId25"/>
  </p:sldIdLst>
  <p:sldSz cx="12196763" cy="6858000"/>
  <p:notesSz cx="6805613" cy="9939338"/>
  <p:custDataLst>
    <p:tags r:id="rId2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77DD76"/>
    <a:srgbClr val="00FA00"/>
    <a:srgbClr val="59595A"/>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gs" Target="tags/tag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9" name="图片 78">
            <a:extLst>
              <a:ext uri="{FF2B5EF4-FFF2-40B4-BE49-F238E27FC236}">
                <a16:creationId xmlns:a16="http://schemas.microsoft.com/office/drawing/2014/main" id="{082654B9-E616-BC4C-8FBD-DADD524EFC6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4">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hyperlink" Target="https://www.anandtech.com/show/12673/titan-v-deep-learning-deep-dive/3" TargetMode="External"/><Relationship Id="rId3" Type="http://schemas.openxmlformats.org/officeDocument/2006/relationships/hyperlink" Target="https://developer.nvidia.com/blog/programming-tensor-cores-cuda-9/" TargetMode="External"/><Relationship Id="rId7" Type="http://schemas.openxmlformats.org/officeDocument/2006/relationships/hyperlink" Target="https://www.anandtech.com/Gallery/Album/6493#33" TargetMode="External"/><Relationship Id="rId12" Type="http://schemas.openxmlformats.org/officeDocument/2006/relationships/hyperlink" Target="https://learnopencv.com/demystifying-gpu-architectures-for-deep-learning-part-2/"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6.xml"/><Relationship Id="rId6" Type="http://schemas.openxmlformats.org/officeDocument/2006/relationships/hyperlink" Target="https://www.anandtech.com/Gallery/Album/6494#15" TargetMode="External"/><Relationship Id="rId11" Type="http://schemas.openxmlformats.org/officeDocument/2006/relationships/hyperlink" Target="https://aijishu.com/a/1060000000286803#item-2" TargetMode="External"/><Relationship Id="rId5" Type="http://schemas.openxmlformats.org/officeDocument/2006/relationships/hyperlink" Target="https://developer.nvidia.com/blog/optimizing-gpu-performance-tensor-cores/" TargetMode="External"/><Relationship Id="rId10" Type="http://schemas.openxmlformats.org/officeDocument/2006/relationships/hyperlink" Target="https://www.cnblogs.com/wujianming-110117/p/12993096.html" TargetMode="External"/><Relationship Id="rId4" Type="http://schemas.openxmlformats.org/officeDocument/2006/relationships/hyperlink" Target="https://developer.nvidia.com/blog/accelerating-winml-and-nvidia-tensor-cores/" TargetMode="External"/><Relationship Id="rId9" Type="http://schemas.openxmlformats.org/officeDocument/2006/relationships/hyperlink" Target="https://www.anandtech.com/show/12673/titan-v-deep-learning-deep-dive/4"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273845" y="515719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757" y="515719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697781" y="1556792"/>
            <a:ext cx="8064896" cy="3384376"/>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Tensor</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Core</a:t>
            </a:r>
          </a:p>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深度剖析</a:t>
            </a:r>
            <a:endPar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1AAD9-1AB0-C347-9CF6-D6CB7AD82DC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C26D6C3-4454-EA4F-897D-59113C19BA5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D0E90F7-6705-E147-B8E1-CBE41436FE3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0938071-A3C1-414E-89D2-D79789A782B8}"/>
              </a:ext>
            </a:extLst>
          </p:cNvPr>
          <p:cNvPicPr>
            <a:picLocks noChangeAspect="1"/>
          </p:cNvPicPr>
          <p:nvPr/>
        </p:nvPicPr>
        <p:blipFill>
          <a:blip r:embed="rId2"/>
          <a:stretch>
            <a:fillRect/>
          </a:stretch>
        </p:blipFill>
        <p:spPr>
          <a:xfrm>
            <a:off x="-1" y="397537"/>
            <a:ext cx="12196763" cy="6062926"/>
          </a:xfrm>
          <a:prstGeom prst="rect">
            <a:avLst/>
          </a:prstGeom>
        </p:spPr>
      </p:pic>
    </p:spTree>
    <p:extLst>
      <p:ext uri="{BB962C8B-B14F-4D97-AF65-F5344CB8AC3E}">
        <p14:creationId xmlns:p14="http://schemas.microsoft.com/office/powerpoint/2010/main" val="276699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EAC50-A1C9-6844-B395-6382F315E32A}"/>
              </a:ext>
            </a:extLst>
          </p:cNvPr>
          <p:cNvSpPr>
            <a:spLocks noGrp="1"/>
          </p:cNvSpPr>
          <p:nvPr>
            <p:ph type="title"/>
          </p:nvPr>
        </p:nvSpPr>
        <p:spPr/>
        <p:txBody>
          <a:bodyPr/>
          <a:lstStyle/>
          <a:p>
            <a:r>
              <a:rPr kumimoji="1" lang="en-US" altLang="zh-CN" dirty="0"/>
              <a:t>v</a:t>
            </a:r>
            <a:endParaRPr kumimoji="1" lang="zh-CN" altLang="en-US" dirty="0"/>
          </a:p>
        </p:txBody>
      </p:sp>
      <p:sp>
        <p:nvSpPr>
          <p:cNvPr id="3" name="内容占位符 2">
            <a:extLst>
              <a:ext uri="{FF2B5EF4-FFF2-40B4-BE49-F238E27FC236}">
                <a16:creationId xmlns:a16="http://schemas.microsoft.com/office/drawing/2014/main" id="{71BBF9F5-277F-394C-80E4-AA9F4724661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86B3FAC7-178B-8A4F-AB43-124EBC386100}"/>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D66078D-F690-D14B-8F8D-BD3DE71E6486}"/>
              </a:ext>
            </a:extLst>
          </p:cNvPr>
          <p:cNvPicPr>
            <a:picLocks noChangeAspect="1"/>
          </p:cNvPicPr>
          <p:nvPr/>
        </p:nvPicPr>
        <p:blipFill>
          <a:blip r:embed="rId2"/>
          <a:stretch>
            <a:fillRect/>
          </a:stretch>
        </p:blipFill>
        <p:spPr>
          <a:xfrm>
            <a:off x="-1" y="332300"/>
            <a:ext cx="12196763" cy="6193399"/>
          </a:xfrm>
          <a:prstGeom prst="rect">
            <a:avLst/>
          </a:prstGeom>
        </p:spPr>
      </p:pic>
    </p:spTree>
    <p:extLst>
      <p:ext uri="{BB962C8B-B14F-4D97-AF65-F5344CB8AC3E}">
        <p14:creationId xmlns:p14="http://schemas.microsoft.com/office/powerpoint/2010/main" val="350211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D8E3F-9153-8047-BE97-14895E0DC03F}"/>
              </a:ext>
            </a:extLst>
          </p:cNvPr>
          <p:cNvSpPr>
            <a:spLocks noGrp="1"/>
          </p:cNvSpPr>
          <p:nvPr>
            <p:ph type="title"/>
          </p:nvPr>
        </p:nvSpPr>
        <p:spPr/>
        <p:txBody>
          <a:bodyPr/>
          <a:lstStyle/>
          <a:p>
            <a:r>
              <a:rPr kumimoji="1" lang="en-US" altLang="zh-CN" dirty="0"/>
              <a:t>v</a:t>
            </a:r>
            <a:endParaRPr kumimoji="1" lang="zh-CN" altLang="en-US" dirty="0"/>
          </a:p>
        </p:txBody>
      </p:sp>
      <p:sp>
        <p:nvSpPr>
          <p:cNvPr id="3" name="内容占位符 2">
            <a:extLst>
              <a:ext uri="{FF2B5EF4-FFF2-40B4-BE49-F238E27FC236}">
                <a16:creationId xmlns:a16="http://schemas.microsoft.com/office/drawing/2014/main" id="{5F081700-EB72-944F-A3A3-30D773C6DD60}"/>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CA132C64-01B9-AF4D-8156-3B5F0B5CB98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C215B31-5FBE-4344-9FC0-E02A3E48DEDE}"/>
              </a:ext>
            </a:extLst>
          </p:cNvPr>
          <p:cNvPicPr>
            <a:picLocks noChangeAspect="1"/>
          </p:cNvPicPr>
          <p:nvPr/>
        </p:nvPicPr>
        <p:blipFill>
          <a:blip r:embed="rId2"/>
          <a:stretch>
            <a:fillRect/>
          </a:stretch>
        </p:blipFill>
        <p:spPr>
          <a:xfrm>
            <a:off x="-1" y="829118"/>
            <a:ext cx="12196763" cy="5199764"/>
          </a:xfrm>
          <a:prstGeom prst="rect">
            <a:avLst/>
          </a:prstGeom>
        </p:spPr>
      </p:pic>
    </p:spTree>
    <p:extLst>
      <p:ext uri="{BB962C8B-B14F-4D97-AF65-F5344CB8AC3E}">
        <p14:creationId xmlns:p14="http://schemas.microsoft.com/office/powerpoint/2010/main" val="262046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6E4BF5-377E-2C40-B249-B505922B35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DE7C44E-D76F-0249-BBB9-465423808930}"/>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15305B5-B3DC-1449-ABE5-3459CE6AC22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7A660AE-62D1-1C4F-BC40-B04217CB78A9}"/>
              </a:ext>
            </a:extLst>
          </p:cNvPr>
          <p:cNvPicPr>
            <a:picLocks noChangeAspect="1"/>
          </p:cNvPicPr>
          <p:nvPr/>
        </p:nvPicPr>
        <p:blipFill>
          <a:blip r:embed="rId2"/>
          <a:stretch>
            <a:fillRect/>
          </a:stretch>
        </p:blipFill>
        <p:spPr>
          <a:xfrm>
            <a:off x="-1" y="509657"/>
            <a:ext cx="12196763" cy="5838685"/>
          </a:xfrm>
          <a:prstGeom prst="rect">
            <a:avLst/>
          </a:prstGeom>
        </p:spPr>
      </p:pic>
    </p:spTree>
    <p:extLst>
      <p:ext uri="{BB962C8B-B14F-4D97-AF65-F5344CB8AC3E}">
        <p14:creationId xmlns:p14="http://schemas.microsoft.com/office/powerpoint/2010/main" val="2287650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1A194-AFB1-B742-973B-3B856133517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58EE6E8-090F-954F-B67D-48DD0141CD9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A707C8E-FD52-5B43-83A9-E03563D1930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F115609-C561-E84C-8DC1-A88E5C9F512B}"/>
              </a:ext>
            </a:extLst>
          </p:cNvPr>
          <p:cNvPicPr>
            <a:picLocks noChangeAspect="1"/>
          </p:cNvPicPr>
          <p:nvPr/>
        </p:nvPicPr>
        <p:blipFill>
          <a:blip r:embed="rId2"/>
          <a:stretch>
            <a:fillRect/>
          </a:stretch>
        </p:blipFill>
        <p:spPr>
          <a:xfrm>
            <a:off x="-1" y="313754"/>
            <a:ext cx="12196763" cy="6230492"/>
          </a:xfrm>
          <a:prstGeom prst="rect">
            <a:avLst/>
          </a:prstGeom>
        </p:spPr>
      </p:pic>
    </p:spTree>
    <p:extLst>
      <p:ext uri="{BB962C8B-B14F-4D97-AF65-F5344CB8AC3E}">
        <p14:creationId xmlns:p14="http://schemas.microsoft.com/office/powerpoint/2010/main" val="335226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ABC77-E386-4949-B532-D8CBBC7153D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498FD0-B95F-FC47-9EFC-4768EF16DAA7}"/>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7905431E-2692-264F-88F7-E7FFBC3FC55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DACCEBF-5AEF-B64C-802E-3F4E5A74803B}"/>
              </a:ext>
            </a:extLst>
          </p:cNvPr>
          <p:cNvPicPr>
            <a:picLocks noChangeAspect="1"/>
          </p:cNvPicPr>
          <p:nvPr/>
        </p:nvPicPr>
        <p:blipFill>
          <a:blip r:embed="rId2"/>
          <a:stretch>
            <a:fillRect/>
          </a:stretch>
        </p:blipFill>
        <p:spPr>
          <a:xfrm>
            <a:off x="2067108" y="0"/>
            <a:ext cx="8062546" cy="6858000"/>
          </a:xfrm>
          <a:prstGeom prst="rect">
            <a:avLst/>
          </a:prstGeom>
        </p:spPr>
      </p:pic>
    </p:spTree>
    <p:extLst>
      <p:ext uri="{BB962C8B-B14F-4D97-AF65-F5344CB8AC3E}">
        <p14:creationId xmlns:p14="http://schemas.microsoft.com/office/powerpoint/2010/main" val="3080937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29EF1-D20D-254D-8BC1-BB4C4101019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0EF72F7-368A-094D-9A9D-80278B2D8EA1}"/>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16022298-C77F-D44A-ABD7-744B424F8820}"/>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8005E19-11E0-A14F-8C8F-1213FC9B7877}"/>
              </a:ext>
            </a:extLst>
          </p:cNvPr>
          <p:cNvPicPr>
            <a:picLocks noChangeAspect="1"/>
          </p:cNvPicPr>
          <p:nvPr/>
        </p:nvPicPr>
        <p:blipFill>
          <a:blip r:embed="rId2"/>
          <a:stretch>
            <a:fillRect/>
          </a:stretch>
        </p:blipFill>
        <p:spPr>
          <a:xfrm>
            <a:off x="-1" y="1364514"/>
            <a:ext cx="12196763" cy="4128971"/>
          </a:xfrm>
          <a:prstGeom prst="rect">
            <a:avLst/>
          </a:prstGeom>
        </p:spPr>
      </p:pic>
    </p:spTree>
    <p:extLst>
      <p:ext uri="{BB962C8B-B14F-4D97-AF65-F5344CB8AC3E}">
        <p14:creationId xmlns:p14="http://schemas.microsoft.com/office/powerpoint/2010/main" val="408695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a:t>
            </a:r>
            <a:endParaRPr lang="en-US" altLang="zh-CN" dirty="0"/>
          </a:p>
          <a:p>
            <a:r>
              <a:rPr lang="en-US" altLang="zh-CN" dirty="0">
                <a:hlinkClick r:id="rId3"/>
              </a:rPr>
              <a:t>https://developer.nvidia.com/blog/programming-tensor-cores-cuda-9/</a:t>
            </a:r>
            <a:endParaRPr lang="en-US" altLang="zh-CN" dirty="0"/>
          </a:p>
          <a:p>
            <a:r>
              <a:rPr lang="en-US" altLang="zh-CN" dirty="0">
                <a:hlinkClick r:id="rId4"/>
              </a:rPr>
              <a:t>https://developer.nvidia.com/blog/accelerating-winml-and-nvidia-tensor-cores/</a:t>
            </a:r>
            <a:endParaRPr lang="en-US" altLang="zh-CN" dirty="0"/>
          </a:p>
          <a:p>
            <a:r>
              <a:rPr lang="en-US" altLang="zh-CN" dirty="0">
                <a:hlinkClick r:id="rId5"/>
              </a:rPr>
              <a:t>https://developer.nvidia.com/blog/optimizing-gpu-performance-tensor-cores/</a:t>
            </a:r>
            <a:endParaRPr lang="en-US" altLang="zh-CN" dirty="0"/>
          </a:p>
          <a:p>
            <a:r>
              <a:rPr lang="en-US" altLang="zh-CN" dirty="0">
                <a:hlinkClick r:id="rId6"/>
              </a:rPr>
              <a:t>https://www.anandtech.com/Gallery/Album/6494#15</a:t>
            </a:r>
            <a:endParaRPr lang="en-US" altLang="zh-CN" dirty="0"/>
          </a:p>
          <a:p>
            <a:r>
              <a:rPr lang="en-US" altLang="zh-CN" dirty="0">
                <a:hlinkClick r:id="rId7"/>
              </a:rPr>
              <a:t>https://www.anandtech.com/Gallery/Album/6493#33</a:t>
            </a:r>
            <a:endParaRPr lang="en-US" altLang="zh-CN" dirty="0"/>
          </a:p>
          <a:p>
            <a:r>
              <a:rPr lang="en-US" altLang="zh-CN" dirty="0">
                <a:hlinkClick r:id="rId8"/>
              </a:rPr>
              <a:t>https://www.anandtech.com/show/12673/titan-v-deep-learning-deep-dive/3</a:t>
            </a:r>
            <a:endParaRPr lang="en-US" altLang="zh-CN" dirty="0"/>
          </a:p>
          <a:p>
            <a:r>
              <a:rPr lang="en-US" altLang="zh-CN" dirty="0">
                <a:hlinkClick r:id="rId9"/>
              </a:rPr>
              <a:t>https://www.anandtech.com/show/12673/titan-v-deep-learning-deep-dive/4</a:t>
            </a:r>
            <a:endParaRPr lang="en-US" altLang="zh-CN" dirty="0"/>
          </a:p>
          <a:p>
            <a:r>
              <a:rPr lang="en-US" altLang="zh-CN" dirty="0">
                <a:hlinkClick r:id="rId10"/>
              </a:rPr>
              <a:t>https://www.cnblogs.com/wujianming-110117/p/12993096.html</a:t>
            </a:r>
            <a:endParaRPr lang="en-US" altLang="zh-CN" dirty="0"/>
          </a:p>
          <a:p>
            <a:r>
              <a:rPr lang="en-US" altLang="zh-CN" dirty="0">
                <a:hlinkClick r:id="rId10"/>
              </a:rPr>
              <a:t>https://www.cnblogs.com/wujianming-110117/p/12993096.html</a:t>
            </a:r>
            <a:endParaRPr lang="en-US" altLang="zh-CN" dirty="0"/>
          </a:p>
          <a:p>
            <a:r>
              <a:rPr lang="en-US" altLang="zh-CN" dirty="0">
                <a:hlinkClick r:id="rId11"/>
              </a:rPr>
              <a:t>https://aijishu.com/a/1060000000286803#item-2</a:t>
            </a:r>
            <a:endParaRPr lang="en-US" altLang="zh-CN" dirty="0"/>
          </a:p>
          <a:p>
            <a:r>
              <a:rPr lang="en-US" altLang="zh-CN" dirty="0">
                <a:hlinkClick r:id="rId12"/>
              </a:rPr>
              <a:t>https://learnopencv.com/demystifying-gpu-architectures-for-deep-learning-part-2/</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2350523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Conv</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Relationship</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卷积与</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关系</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Basic Principles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的基本原理</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Architecture Evolution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的架构演进</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2783991156"/>
              </p:ext>
            </p:extLst>
          </p:nvPr>
        </p:nvGraphicFramePr>
        <p:xfrm>
          <a:off x="606085" y="1436041"/>
          <a:ext cx="10892896" cy="4759698"/>
        </p:xfrm>
        <a:graphic>
          <a:graphicData uri="http://schemas.openxmlformats.org/drawingml/2006/table">
            <a:tbl>
              <a:tblPr firstRow="1" bandRow="1">
                <a:tableStyleId>{72833802-FEF1-4C79-8D5D-14CF1EAF98D9}</a:tableStyleId>
              </a:tblPr>
              <a:tblGrid>
                <a:gridCol w="1459848">
                  <a:extLst>
                    <a:ext uri="{9D8B030D-6E8A-4147-A177-3AD203B41FA5}">
                      <a16:colId xmlns:a16="http://schemas.microsoft.com/office/drawing/2014/main" val="3217182464"/>
                    </a:ext>
                  </a:extLst>
                </a:gridCol>
                <a:gridCol w="2358262">
                  <a:extLst>
                    <a:ext uri="{9D8B030D-6E8A-4147-A177-3AD203B41FA5}">
                      <a16:colId xmlns:a16="http://schemas.microsoft.com/office/drawing/2014/main" val="2096408800"/>
                    </a:ext>
                  </a:extLst>
                </a:gridCol>
                <a:gridCol w="2358262">
                  <a:extLst>
                    <a:ext uri="{9D8B030D-6E8A-4147-A177-3AD203B41FA5}">
                      <a16:colId xmlns:a16="http://schemas.microsoft.com/office/drawing/2014/main" val="3546679735"/>
                    </a:ext>
                  </a:extLst>
                </a:gridCol>
                <a:gridCol w="2358262">
                  <a:extLst>
                    <a:ext uri="{9D8B030D-6E8A-4147-A177-3AD203B41FA5}">
                      <a16:colId xmlns:a16="http://schemas.microsoft.com/office/drawing/2014/main" val="2877730472"/>
                    </a:ext>
                  </a:extLst>
                </a:gridCol>
                <a:gridCol w="2358262">
                  <a:extLst>
                    <a:ext uri="{9D8B030D-6E8A-4147-A177-3AD203B41FA5}">
                      <a16:colId xmlns:a16="http://schemas.microsoft.com/office/drawing/2014/main" val="303184290"/>
                    </a:ext>
                  </a:extLst>
                </a:gridCol>
              </a:tblGrid>
              <a:tr h="439891">
                <a:tc>
                  <a:txBody>
                    <a:bodyPr/>
                    <a:lstStyle/>
                    <a:p>
                      <a:pPr algn="l"/>
                      <a:r>
                        <a:rPr lang="zh-CN" altLang="en-US" sz="14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Volta</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Turing</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Ampere</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Hopper</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39891">
                <a:tc>
                  <a:txBody>
                    <a:bodyPr/>
                    <a:lstStyle/>
                    <a:p>
                      <a:pPr algn="l"/>
                      <a:r>
                        <a:rPr lang="zh-CN" altLang="en-US" sz="14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56946874"/>
                  </a:ext>
                </a:extLst>
              </a:tr>
              <a:tr h="439891">
                <a:tc>
                  <a:txBody>
                    <a:bodyPr/>
                    <a:lstStyle/>
                    <a:p>
                      <a:pPr algn="l"/>
                      <a:r>
                        <a:rPr lang="zh-CN" altLang="en-US" sz="14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2017</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2018</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2020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2022</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3965975679"/>
                  </a:ext>
                </a:extLst>
              </a:tr>
              <a:tr h="1247363">
                <a:tc>
                  <a:txBody>
                    <a:bodyPr/>
                    <a:lstStyle/>
                    <a:p>
                      <a:pPr algn="l"/>
                      <a:r>
                        <a:rPr lang="zh-CN" altLang="en-US" sz="14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80</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包括</a:t>
                      </a:r>
                      <a:r>
                        <a:rPr lang="en-US" altLang="zh-CN" sz="1200" dirty="0">
                          <a:solidFill>
                            <a:srgbClr val="374154"/>
                          </a:solidFill>
                          <a:latin typeface="Microsoft YaHei" panose="020B0503020204020204" pitchFamily="34" charset="-122"/>
                          <a:ea typeface="Microsoft YaHei" panose="020B0503020204020204" pitchFamily="34" charset="-122"/>
                        </a:rPr>
                        <a:t>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FP64+64</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FP32+8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102</a:t>
                      </a:r>
                      <a:r>
                        <a:rPr lang="zh-CN" altLang="en-US" sz="1200" dirty="0">
                          <a:solidFill>
                            <a:srgbClr val="374154"/>
                          </a:solidFill>
                          <a:latin typeface="Microsoft YaHei" panose="020B0503020204020204" pitchFamily="34" charset="-122"/>
                          <a:ea typeface="Microsoft YaHei" panose="020B0503020204020204" pitchFamily="34" charset="-122"/>
                        </a:rPr>
                        <a:t>核心</a:t>
                      </a:r>
                      <a:r>
                        <a:rPr lang="en-US" altLang="zh-CN" sz="1200" dirty="0">
                          <a:solidFill>
                            <a:srgbClr val="374154"/>
                          </a:solidFill>
                          <a:latin typeface="Microsoft YaHei" panose="020B0503020204020204" pitchFamily="34" charset="-122"/>
                          <a:ea typeface="Microsoft YaHei" panose="020B0503020204020204" pitchFamily="34" charset="-122"/>
                        </a:rPr>
                        <a:t>92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重新设计，每个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108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128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2700429239"/>
                  </a:ext>
                </a:extLst>
              </a:tr>
              <a:tr h="1247363">
                <a:tc>
                  <a:txBody>
                    <a:bodyPr/>
                    <a:lstStyle/>
                    <a:p>
                      <a:pPr algn="l"/>
                      <a:r>
                        <a:rPr lang="zh-CN" altLang="en-US" sz="1400" b="1" dirty="0">
                          <a:solidFill>
                            <a:srgbClr val="374154"/>
                          </a:solidFill>
                          <a:latin typeface="+mj-ea"/>
                          <a:ea typeface="+mj-ea"/>
                        </a:rPr>
                        <a:t>特点</a:t>
                      </a:r>
                      <a:r>
                        <a:rPr lang="en-US" altLang="zh-CN" sz="1400" b="1" dirty="0">
                          <a:solidFill>
                            <a:srgbClr val="374154"/>
                          </a:solidFill>
                          <a:latin typeface="+mj-ea"/>
                          <a:ea typeface="+mj-ea"/>
                        </a:rPr>
                        <a:t>&amp;</a:t>
                      </a:r>
                      <a:r>
                        <a:rPr lang="zh-CN" altLang="en-US" sz="14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NVLink2.0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r>
                        <a:rPr lang="zh-CN" altLang="en-US" sz="1200" dirty="0">
                          <a:solidFill>
                            <a:srgbClr val="374154"/>
                          </a:solidFill>
                          <a:latin typeface="Microsoft YaHei" panose="020B0503020204020204" pitchFamily="34" charset="-122"/>
                          <a:ea typeface="Microsoft YaHei" panose="020B0503020204020204" pitchFamily="34" charset="-122"/>
                        </a:rPr>
                        <a:t>第一代，支持</a:t>
                      </a:r>
                      <a:r>
                        <a:rPr lang="en-US" altLang="zh-CN" sz="1200" dirty="0">
                          <a:solidFill>
                            <a:srgbClr val="374154"/>
                          </a:solidFill>
                          <a:latin typeface="Microsoft YaHei" panose="020B0503020204020204" pitchFamily="34" charset="-122"/>
                          <a:ea typeface="Microsoft YaHei" panose="020B0503020204020204" pitchFamily="34" charset="-122"/>
                        </a:rPr>
                        <a:t>AI</a:t>
                      </a:r>
                      <a:r>
                        <a:rPr lang="zh-CN" altLang="en-US" sz="12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RT</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a:t>
                      </a:r>
                      <a:r>
                        <a:rPr lang="zh-CN" altLang="en-US" sz="120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Core3.0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RT</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NVLink3.0</a:t>
                      </a:r>
                      <a:r>
                        <a:rPr lang="zh-CN" altLang="en-US" sz="12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200" dirty="0">
                          <a:solidFill>
                            <a:srgbClr val="374154"/>
                          </a:solidFill>
                          <a:latin typeface="Microsoft YaHei" panose="020B0503020204020204" pitchFamily="34" charset="-122"/>
                          <a:ea typeface="Microsoft YaHei" panose="020B0503020204020204" pitchFamily="34" charset="-122"/>
                        </a:rPr>
                        <a:t>MIG1.0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Core4.0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NVlink4.0</a:t>
                      </a:r>
                      <a:r>
                        <a:rPr lang="zh-CN" altLang="en-US" sz="12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200" dirty="0">
                          <a:solidFill>
                            <a:srgbClr val="374154"/>
                          </a:solidFill>
                          <a:latin typeface="Microsoft YaHei" panose="020B0503020204020204" pitchFamily="34" charset="-122"/>
                          <a:ea typeface="Microsoft YaHei" panose="020B0503020204020204" pitchFamily="34" charset="-122"/>
                        </a:rPr>
                        <a:t>MIG2.0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1813788961"/>
                  </a:ext>
                </a:extLst>
              </a:tr>
              <a:tr h="488099">
                <a:tc>
                  <a:txBody>
                    <a:bodyPr/>
                    <a:lstStyle/>
                    <a:p>
                      <a:pPr algn="l"/>
                      <a:r>
                        <a:rPr lang="zh-CN" altLang="en-US" sz="14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211</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186</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283</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800</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909445051"/>
                  </a:ext>
                </a:extLst>
              </a:tr>
              <a:tr h="439891">
                <a:tc>
                  <a:txBody>
                    <a:bodyPr/>
                    <a:lstStyle/>
                    <a:p>
                      <a:pPr algn="l"/>
                      <a:r>
                        <a:rPr lang="zh-CN" altLang="en-US" sz="14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200" dirty="0" err="1">
                          <a:solidFill>
                            <a:srgbClr val="374154"/>
                          </a:solidFill>
                          <a:latin typeface="Microsoft YaHei" panose="020B0503020204020204" pitchFamily="34" charset="-122"/>
                          <a:ea typeface="Microsoft YaHei" panose="020B0503020204020204" pitchFamily="34" charset="-122"/>
                        </a:rPr>
                        <a:t>TiTan</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V</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T4</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RTX</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A30</a:t>
                      </a:r>
                      <a:r>
                        <a:rPr lang="zh-CN" altLang="en-US" sz="12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H100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80649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卷积计算</a:t>
            </a:r>
            <a:endParaRPr kumimoji="1" lang="en-US" altLang="zh-CN" sz="9600" b="1" dirty="0">
              <a:solidFill>
                <a:srgbClr val="91D150"/>
              </a:solidFill>
              <a:latin typeface="Futura Medium" panose="020B0602020204020303" pitchFamily="34" charset="-79"/>
              <a:cs typeface="Futura Medium" panose="020B0602020204020303" pitchFamily="34" charset="-79"/>
            </a:endParaRP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与 </a:t>
            </a: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endParaRPr kumimoji="1" lang="zh-CN" altLang="en-US"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6863C1-5AD9-194D-9858-99FCF96C8A12}"/>
              </a:ext>
            </a:extLst>
          </p:cNvPr>
          <p:cNvSpPr>
            <a:spLocks noGrp="1"/>
          </p:cNvSpPr>
          <p:nvPr>
            <p:ph type="title"/>
          </p:nvPr>
        </p:nvSpPr>
        <p:spPr/>
        <p:txBody>
          <a:bodyPr/>
          <a:lstStyle/>
          <a:p>
            <a:r>
              <a:rPr lang="en-US" altLang="zh-CN" dirty="0"/>
              <a:t>Volta</a:t>
            </a:r>
            <a:r>
              <a:rPr lang="zh-CN" altLang="en-US" dirty="0"/>
              <a:t> 架构</a:t>
            </a:r>
          </a:p>
        </p:txBody>
      </p:sp>
      <p:sp>
        <p:nvSpPr>
          <p:cNvPr id="4" name="内容占位符 3">
            <a:extLst>
              <a:ext uri="{FF2B5EF4-FFF2-40B4-BE49-F238E27FC236}">
                <a16:creationId xmlns:a16="http://schemas.microsoft.com/office/drawing/2014/main" id="{0F057009-CAE9-5346-8286-45D7041D2070}"/>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7045CF0C-D5B2-CC40-B93F-18A50A43A21F}"/>
              </a:ext>
            </a:extLst>
          </p:cNvPr>
          <p:cNvPicPr>
            <a:picLocks noChangeAspect="1"/>
          </p:cNvPicPr>
          <p:nvPr/>
        </p:nvPicPr>
        <p:blipFill>
          <a:blip r:embed="rId2"/>
          <a:stretch>
            <a:fillRect/>
          </a:stretch>
        </p:blipFill>
        <p:spPr>
          <a:xfrm>
            <a:off x="-1" y="627623"/>
            <a:ext cx="12196763" cy="5602753"/>
          </a:xfrm>
          <a:prstGeom prst="rect">
            <a:avLst/>
          </a:prstGeom>
        </p:spPr>
      </p:pic>
    </p:spTree>
    <p:extLst>
      <p:ext uri="{BB962C8B-B14F-4D97-AF65-F5344CB8AC3E}">
        <p14:creationId xmlns:p14="http://schemas.microsoft.com/office/powerpoint/2010/main" val="3682228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F234C-AA49-1740-9B58-1BF8C4E1C94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65C50D5-DC1D-4645-A957-9A8530611D41}"/>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6FB66FD-16C6-B640-BDE3-97DB233FFEF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A1B803C-4E9F-0248-8068-0B683328768E}"/>
              </a:ext>
            </a:extLst>
          </p:cNvPr>
          <p:cNvPicPr>
            <a:picLocks noChangeAspect="1"/>
          </p:cNvPicPr>
          <p:nvPr/>
        </p:nvPicPr>
        <p:blipFill>
          <a:blip r:embed="rId2"/>
          <a:stretch>
            <a:fillRect/>
          </a:stretch>
        </p:blipFill>
        <p:spPr>
          <a:xfrm>
            <a:off x="-1" y="446800"/>
            <a:ext cx="12196763" cy="5964399"/>
          </a:xfrm>
          <a:prstGeom prst="rect">
            <a:avLst/>
          </a:prstGeom>
        </p:spPr>
      </p:pic>
    </p:spTree>
    <p:extLst>
      <p:ext uri="{BB962C8B-B14F-4D97-AF65-F5344CB8AC3E}">
        <p14:creationId xmlns:p14="http://schemas.microsoft.com/office/powerpoint/2010/main" val="1962357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D4237-6521-0845-9AB3-01C06783077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DB3456-A665-3242-8CFE-4A5BBA59216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FBBECD1-DACA-A049-8877-679A7BDCAA38}"/>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29E0092-15A6-FC45-A893-E789D705B579}"/>
              </a:ext>
            </a:extLst>
          </p:cNvPr>
          <p:cNvPicPr>
            <a:picLocks noChangeAspect="1"/>
          </p:cNvPicPr>
          <p:nvPr/>
        </p:nvPicPr>
        <p:blipFill>
          <a:blip r:embed="rId2"/>
          <a:stretch>
            <a:fillRect/>
          </a:stretch>
        </p:blipFill>
        <p:spPr>
          <a:xfrm>
            <a:off x="-1" y="359880"/>
            <a:ext cx="12196763" cy="6138240"/>
          </a:xfrm>
          <a:prstGeom prst="rect">
            <a:avLst/>
          </a:prstGeom>
        </p:spPr>
      </p:pic>
    </p:spTree>
    <p:extLst>
      <p:ext uri="{BB962C8B-B14F-4D97-AF65-F5344CB8AC3E}">
        <p14:creationId xmlns:p14="http://schemas.microsoft.com/office/powerpoint/2010/main" val="419383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14A92-FCF8-9547-A7CE-9F8BC32BD159}"/>
              </a:ext>
            </a:extLst>
          </p:cNvPr>
          <p:cNvSpPr>
            <a:spLocks noGrp="1"/>
          </p:cNvSpPr>
          <p:nvPr>
            <p:ph type="title"/>
          </p:nvPr>
        </p:nvSpPr>
        <p:spPr/>
        <p:txBody>
          <a:bodyPr/>
          <a:lstStyle/>
          <a:p>
            <a:r>
              <a:rPr kumimoji="1" lang="en-US" altLang="zh-CN" dirty="0"/>
              <a:t>v</a:t>
            </a:r>
            <a:endParaRPr kumimoji="1" lang="zh-CN" altLang="en-US" dirty="0"/>
          </a:p>
        </p:txBody>
      </p:sp>
      <p:sp>
        <p:nvSpPr>
          <p:cNvPr id="3" name="内容占位符 2">
            <a:extLst>
              <a:ext uri="{FF2B5EF4-FFF2-40B4-BE49-F238E27FC236}">
                <a16:creationId xmlns:a16="http://schemas.microsoft.com/office/drawing/2014/main" id="{DBE638A1-B673-074C-936E-3D5D160A713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7461EA88-A15F-7140-8E11-E75BFB2BD2C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EA411A2-A47D-5444-B4D3-738ABE7C6AB0}"/>
              </a:ext>
            </a:extLst>
          </p:cNvPr>
          <p:cNvPicPr>
            <a:picLocks noChangeAspect="1"/>
          </p:cNvPicPr>
          <p:nvPr/>
        </p:nvPicPr>
        <p:blipFill>
          <a:blip r:embed="rId2"/>
          <a:stretch>
            <a:fillRect/>
          </a:stretch>
        </p:blipFill>
        <p:spPr>
          <a:xfrm>
            <a:off x="212986" y="0"/>
            <a:ext cx="11770789" cy="6858000"/>
          </a:xfrm>
          <a:prstGeom prst="rect">
            <a:avLst/>
          </a:prstGeom>
        </p:spPr>
      </p:pic>
    </p:spTree>
    <p:extLst>
      <p:ext uri="{BB962C8B-B14F-4D97-AF65-F5344CB8AC3E}">
        <p14:creationId xmlns:p14="http://schemas.microsoft.com/office/powerpoint/2010/main" val="3261528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33463</TotalTime>
  <Words>441</Words>
  <Application>Microsoft Macintosh PowerPoint</Application>
  <PresentationFormat>自定义</PresentationFormat>
  <Paragraphs>90</Paragraphs>
  <Slides>18</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18</vt:i4>
      </vt:variant>
    </vt:vector>
  </HeadingPairs>
  <TitlesOfParts>
    <vt:vector size="38"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NVIDIA GPU架构发展</vt:lpstr>
      <vt:lpstr>PowerPoint 演示文稿</vt:lpstr>
      <vt:lpstr>Volta 架构</vt:lpstr>
      <vt:lpstr>PowerPoint 演示文稿</vt:lpstr>
      <vt:lpstr>PowerPoint 演示文稿</vt:lpstr>
      <vt:lpstr>v</vt:lpstr>
      <vt:lpstr>PowerPoint 演示文稿</vt:lpstr>
      <vt:lpstr>v</vt:lpstr>
      <vt:lpstr>v</vt:lpstr>
      <vt:lpstr>PowerPoint 演示文稿</vt:lpstr>
      <vt:lpstr>PowerPoint 演示文稿</vt:lpstr>
      <vt:lpstr>PowerPoint 演示文稿</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5484</cp:revision>
  <dcterms:created xsi:type="dcterms:W3CDTF">2015-01-14T10:38:57Z</dcterms:created>
  <dcterms:modified xsi:type="dcterms:W3CDTF">2023-05-03T08:02:28Z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